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5" r:id="rId4"/>
    <p:sldId id="264" r:id="rId5"/>
    <p:sldId id="267" r:id="rId6"/>
    <p:sldId id="258" r:id="rId7"/>
    <p:sldId id="259" r:id="rId8"/>
    <p:sldId id="260" r:id="rId9"/>
    <p:sldId id="261" r:id="rId10"/>
    <p:sldId id="268" r:id="rId11"/>
    <p:sldId id="269" r:id="rId12"/>
    <p:sldId id="273" r:id="rId13"/>
    <p:sldId id="274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565"/>
    <p:restoredTop sz="94694"/>
  </p:normalViewPr>
  <p:slideViewPr>
    <p:cSldViewPr snapToGrid="0" snapToObjects="1">
      <p:cViewPr varScale="1">
        <p:scale>
          <a:sx n="71" d="100"/>
          <a:sy n="71" d="100"/>
        </p:scale>
        <p:origin x="1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6F560-7A10-3B41-896A-AA9318311E7E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89A5-F7A0-A741-A1DE-4B4602B9B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31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-Body: 60% null</a:t>
            </a:r>
          </a:p>
          <a:p>
            <a:r>
              <a:rPr lang="en-US" dirty="0"/>
              <a:t>-subreddit: 0 </a:t>
            </a:r>
            <a:r>
              <a:rPr lang="en-US" dirty="0" err="1"/>
              <a:t>askmen</a:t>
            </a:r>
            <a:r>
              <a:rPr lang="en-US" dirty="0"/>
              <a:t>, 1 </a:t>
            </a:r>
            <a:r>
              <a:rPr lang="en-US" dirty="0" err="1"/>
              <a:t>askwomen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916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- 6 </a:t>
            </a:r>
            <a:r>
              <a:rPr lang="en-US" dirty="0" err="1"/>
              <a:t>ercent</a:t>
            </a:r>
            <a:r>
              <a:rPr lang="en-US" dirty="0"/>
              <a:t> off training</a:t>
            </a:r>
          </a:p>
          <a:p>
            <a:r>
              <a:rPr lang="en-US" dirty="0"/>
              <a:t>- 1 percent increase on test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40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- 19% off training</a:t>
            </a:r>
          </a:p>
          <a:p>
            <a:r>
              <a:rPr lang="en-US" dirty="0"/>
              <a:t>- .4% increase</a:t>
            </a:r>
          </a:p>
          <a:p>
            <a:r>
              <a:rPr lang="en-US" dirty="0"/>
              <a:t>- arguably best model in terms of bias variance tradeoff- able to best reduce the variance significantly and marginally increase test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668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9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happy belated 10th birthday</a:t>
            </a:r>
          </a:p>
          <a:p>
            <a:r>
              <a:rPr lang="en-US" dirty="0"/>
              <a:t>-read </a:t>
            </a:r>
            <a:r>
              <a:rPr lang="en-US" dirty="0" err="1"/>
              <a:t>communit</a:t>
            </a:r>
            <a:r>
              <a:rPr lang="en-US" dirty="0"/>
              <a:t> and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9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upcoming 10th birthday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28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stopwords</a:t>
            </a:r>
            <a:r>
              <a:rPr lang="en-US" dirty="0"/>
              <a:t> = '</a:t>
            </a:r>
            <a:r>
              <a:rPr lang="en-US" dirty="0" err="1"/>
              <a:t>english</a:t>
            </a:r>
            <a:r>
              <a:rPr lang="en-US" dirty="0"/>
              <a:t>' removed</a:t>
            </a:r>
          </a:p>
          <a:p>
            <a:r>
              <a:rPr lang="en-US" dirty="0"/>
              <a:t>- relationship words: friend, friends, people, person, partner</a:t>
            </a:r>
          </a:p>
          <a:p>
            <a:r>
              <a:rPr lang="en-US" dirty="0"/>
              <a:t>- take a step further and see what subreddits have in common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96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common: relationship words: relationship, partner, friends, people</a:t>
            </a:r>
          </a:p>
          <a:p>
            <a:r>
              <a:rPr lang="en-US" dirty="0"/>
              <a:t>- advice words: feel, think, deal</a:t>
            </a:r>
          </a:p>
          <a:p>
            <a:r>
              <a:rPr lang="en-US" dirty="0"/>
              <a:t>-men only: speak of opposite gender, use sex instead of love</a:t>
            </a:r>
          </a:p>
          <a:p>
            <a:r>
              <a:rPr lang="en-US" dirty="0"/>
              <a:t>- women only: do not speak of opposite gender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57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-red box indicates common bigrams</a:t>
            </a:r>
          </a:p>
          <a:p>
            <a:r>
              <a:rPr lang="en-US" dirty="0"/>
              <a:t>- 9 in common (40%)</a:t>
            </a:r>
          </a:p>
          <a:p>
            <a:r>
              <a:rPr lang="en-US" dirty="0"/>
              <a:t>- still a lot of language in common (specifically relationship/advice words)</a:t>
            </a:r>
          </a:p>
          <a:p>
            <a:r>
              <a:rPr lang="en-US" dirty="0"/>
              <a:t>- starting to look harder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25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fewer in common</a:t>
            </a:r>
          </a:p>
          <a:p>
            <a:r>
              <a:rPr lang="en-US" dirty="0"/>
              <a:t>- counts are pretty low; not a lot of repeat trigrams</a:t>
            </a:r>
          </a:p>
          <a:p>
            <a:r>
              <a:rPr lang="en-US" dirty="0"/>
              <a:t>- </a:t>
            </a:r>
            <a:r>
              <a:rPr lang="en-US" dirty="0" err="1"/>
              <a:t>askwomen</a:t>
            </a:r>
            <a:r>
              <a:rPr lang="en-US" dirty="0"/>
              <a:t> count decreases to 1 pretty quickly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5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using test from post titles only</a:t>
            </a:r>
          </a:p>
          <a:p>
            <a:r>
              <a:rPr lang="en-US" dirty="0"/>
              <a:t>- body: 60% nulls, so decided to exclude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302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-sample of models used</a:t>
            </a:r>
          </a:p>
          <a:p>
            <a:r>
              <a:rPr lang="en-US" dirty="0"/>
              <a:t>- model, then vectorizer</a:t>
            </a:r>
          </a:p>
          <a:p>
            <a:r>
              <a:rPr lang="en-US" dirty="0"/>
              <a:t>- </a:t>
            </a:r>
            <a:r>
              <a:rPr lang="en-US" dirty="0" err="1"/>
              <a:t>tf-idf</a:t>
            </a:r>
            <a:r>
              <a:rPr lang="en-US" dirty="0"/>
              <a:t> performs slightly better, greater weight on words that appear in fewer documents, and seem to have a lot of common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89A5-F7A0-A741-A1DE-4B4602B9BE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05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822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368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517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532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555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6721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3987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5732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806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9364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283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7/23/20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10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tiff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reddit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hyperlink" Target="https://www.reddit.com/r/AskWomen/" TargetMode="Externa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hyperlink" Target="https://www.reddit.com/r/AskWomen/" TargetMode="External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7C5F-5E45-114C-9AF7-53592CBB5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with NLP</a:t>
            </a:r>
            <a:br>
              <a:rPr lang="en-US" dirty="0"/>
            </a:br>
            <a:r>
              <a:rPr lang="en-US" sz="2700" dirty="0"/>
              <a:t>Using Text Data from Reddit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0E6A8-D5BC-E04C-83EC-058E788245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Williams</a:t>
            </a:r>
          </a:p>
          <a:p>
            <a:r>
              <a:rPr lang="en-US" dirty="0"/>
              <a:t>July 24</a:t>
            </a:r>
            <a:r>
              <a:rPr lang="en-US" baseline="30000" dirty="0"/>
              <a:t>th</a:t>
            </a:r>
            <a:r>
              <a:rPr lang="en-US" dirty="0"/>
              <a:t>, 2020</a:t>
            </a:r>
          </a:p>
        </p:txBody>
      </p:sp>
    </p:spTree>
    <p:extLst>
      <p:ext uri="{BB962C8B-B14F-4D97-AF65-F5344CB8AC3E}">
        <p14:creationId xmlns:p14="http://schemas.microsoft.com/office/powerpoint/2010/main" val="1325762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A16C4F0-6EFE-484A-ACDA-9E07170AE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C185B6-C5E5-4064-9A4F-446EE4F3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1A5C6-5C6A-3243-A0A0-5C5A6FFDB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9" y="948706"/>
            <a:ext cx="3852444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Numeric Variables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F6E3F1-AA91-46ED-BA02-B1FAF0A3D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6353" b="36564"/>
          <a:stretch/>
        </p:blipFill>
        <p:spPr>
          <a:xfrm>
            <a:off x="1125460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EBCF-BCEC-7243-8EB9-AF999C9C2C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1030" y="2167151"/>
            <a:ext cx="3848478" cy="3299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Since these do not have a strong relationship with our target, we will only be using text data for modeling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AB54143-CE9E-40F8-854B-DE8C55312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617F17-6855-45FA-BA7B-BE66FD49C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B98AE4B-FBA4-45BF-A88A-8BF9676541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C9456A45-C348-4DA0-83FC-8ED261B2C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80" y="972814"/>
            <a:ext cx="5134328" cy="4139040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9E26D7-F6C6-5B4B-A0E7-ED29A98B62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093926" y="1246471"/>
            <a:ext cx="4821551" cy="36059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18E4EAA-D3C1-4B86-85A2-2B4FA12D5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C14109E-D3B9-4B47-8692-BE684E782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79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8DB3A91-B9E8-4451-ACED-026398635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14BF94-4DFC-4A65-99BF-76277891E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55C7B1-10DA-4D61-B560-5E1F081B3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11E64-2B1A-9945-8B13-D6EF1391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8" y="948706"/>
            <a:ext cx="4507707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Modeling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8C29B8B-A62C-43CE-92FF-12EAA1D0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0419" b="36564"/>
          <a:stretch/>
        </p:blipFill>
        <p:spPr>
          <a:xfrm>
            <a:off x="1125460" y="643464"/>
            <a:ext cx="4526280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E3DE6-F1D1-ED4F-B22C-06D7E1D0A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1030" y="2167151"/>
            <a:ext cx="4503066" cy="329919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Measure: Accuracy</a:t>
            </a:r>
          </a:p>
          <a:p>
            <a:r>
              <a:rPr lang="en-US" dirty="0"/>
              <a:t>Baseline Accuracy: .5</a:t>
            </a:r>
          </a:p>
          <a:p>
            <a:r>
              <a:rPr lang="en-US" dirty="0"/>
              <a:t>Default hyperparameters</a:t>
            </a:r>
          </a:p>
          <a:p>
            <a:r>
              <a:rPr lang="en-US" dirty="0"/>
              <a:t>Extreme overfitting</a:t>
            </a:r>
          </a:p>
          <a:p>
            <a:r>
              <a:rPr lang="en-US" dirty="0"/>
              <a:t>TF-IDF vectorizer performs better </a:t>
            </a:r>
          </a:p>
          <a:p>
            <a:r>
              <a:rPr lang="en-US" dirty="0"/>
              <a:t>Decision criteria: further explore models with the highest cross </a:t>
            </a:r>
            <a:r>
              <a:rPr lang="en-US" dirty="0" err="1"/>
              <a:t>val</a:t>
            </a:r>
            <a:r>
              <a:rPr lang="en-US" dirty="0"/>
              <a:t> scores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873EA42-E9E9-4806-A9F6-1718BE38B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9D5523-0BC8-4D5A-871C-69C0725E7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AEBF000-32DE-A041-AD5E-A3F06A00705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9358620"/>
              </p:ext>
            </p:extLst>
          </p:nvPr>
        </p:nvGraphicFramePr>
        <p:xfrm>
          <a:off x="6094411" y="1313618"/>
          <a:ext cx="4960444" cy="3990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216">
                  <a:extLst>
                    <a:ext uri="{9D8B030D-6E8A-4147-A177-3AD203B41FA5}">
                      <a16:colId xmlns:a16="http://schemas.microsoft.com/office/drawing/2014/main" val="1054424459"/>
                    </a:ext>
                  </a:extLst>
                </a:gridCol>
                <a:gridCol w="1026501">
                  <a:extLst>
                    <a:ext uri="{9D8B030D-6E8A-4147-A177-3AD203B41FA5}">
                      <a16:colId xmlns:a16="http://schemas.microsoft.com/office/drawing/2014/main" val="2673185294"/>
                    </a:ext>
                  </a:extLst>
                </a:gridCol>
                <a:gridCol w="746909">
                  <a:extLst>
                    <a:ext uri="{9D8B030D-6E8A-4147-A177-3AD203B41FA5}">
                      <a16:colId xmlns:a16="http://schemas.microsoft.com/office/drawing/2014/main" val="3084977785"/>
                    </a:ext>
                  </a:extLst>
                </a:gridCol>
                <a:gridCol w="746909">
                  <a:extLst>
                    <a:ext uri="{9D8B030D-6E8A-4147-A177-3AD203B41FA5}">
                      <a16:colId xmlns:a16="http://schemas.microsoft.com/office/drawing/2014/main" val="247789313"/>
                    </a:ext>
                  </a:extLst>
                </a:gridCol>
                <a:gridCol w="746909">
                  <a:extLst>
                    <a:ext uri="{9D8B030D-6E8A-4147-A177-3AD203B41FA5}">
                      <a16:colId xmlns:a16="http://schemas.microsoft.com/office/drawing/2014/main" val="3886519061"/>
                    </a:ext>
                  </a:extLst>
                </a:gridCol>
              </a:tblGrid>
              <a:tr h="29564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u="sng" strike="noStrike">
                          <a:effectLst/>
                        </a:rPr>
                        <a:t>Model</a:t>
                      </a:r>
                      <a:endParaRPr lang="en-US" sz="15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500" u="sng" strike="noStrike">
                          <a:effectLst/>
                        </a:rPr>
                        <a:t>Vectorizer</a:t>
                      </a:r>
                      <a:endParaRPr lang="en-US" sz="15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500" u="sng" strike="noStrike">
                          <a:effectLst/>
                        </a:rPr>
                        <a:t>Accuracy</a:t>
                      </a:r>
                      <a:endParaRPr lang="en-US" sz="15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459611"/>
                  </a:ext>
                </a:extLst>
              </a:tr>
              <a:tr h="5250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Best Score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Train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Test</a:t>
                      </a:r>
                      <a:endParaRPr lang="en-US" sz="15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29721"/>
                  </a:ext>
                </a:extLst>
              </a:tr>
              <a:tr h="295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Logistic Regression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TF-IDF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0.6997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0.8987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0.6904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872902"/>
                  </a:ext>
                </a:extLst>
              </a:tr>
              <a:tr h="295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Extra Trees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TF-IDF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0.6877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0.9905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0.6925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97689"/>
                  </a:ext>
                </a:extLst>
              </a:tr>
              <a:tr h="525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Multinomial Naïve Bayes 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Count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0.6868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0.9171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0.6762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extLst>
                  <a:ext uri="{0D108BD9-81ED-4DB2-BD59-A6C34878D82A}">
                    <a16:rowId xmlns:a16="http://schemas.microsoft.com/office/drawing/2014/main" val="2511624049"/>
                  </a:ext>
                </a:extLst>
              </a:tr>
              <a:tr h="295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Logistic Regression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Count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0.6834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0.9552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0.7088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extLst>
                  <a:ext uri="{0D108BD9-81ED-4DB2-BD59-A6C34878D82A}">
                    <a16:rowId xmlns:a16="http://schemas.microsoft.com/office/drawing/2014/main" val="706148939"/>
                  </a:ext>
                </a:extLst>
              </a:tr>
              <a:tr h="295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Random Forest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Count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0.6800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0.9905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0.6965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extLst>
                  <a:ext uri="{0D108BD9-81ED-4DB2-BD59-A6C34878D82A}">
                    <a16:rowId xmlns:a16="http://schemas.microsoft.com/office/drawing/2014/main" val="953575257"/>
                  </a:ext>
                </a:extLst>
              </a:tr>
              <a:tr h="295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Random Forest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TF-IDF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0.6793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0.9905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0.6823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extLst>
                  <a:ext uri="{0D108BD9-81ED-4DB2-BD59-A6C34878D82A}">
                    <a16:rowId xmlns:a16="http://schemas.microsoft.com/office/drawing/2014/main" val="303431077"/>
                  </a:ext>
                </a:extLst>
              </a:tr>
              <a:tr h="52505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Multinomial Naïve Bayes 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TF-IDF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0.6712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0.9300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0.6639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extLst>
                  <a:ext uri="{0D108BD9-81ED-4DB2-BD59-A6C34878D82A}">
                    <a16:rowId xmlns:a16="http://schemas.microsoft.com/office/drawing/2014/main" val="731250735"/>
                  </a:ext>
                </a:extLst>
              </a:tr>
              <a:tr h="29564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Extra Trees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Count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0.6692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0.9905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0.7006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181" marR="11181" marT="11181" marB="0" anchor="ctr"/>
                </a:tc>
                <a:extLst>
                  <a:ext uri="{0D108BD9-81ED-4DB2-BD59-A6C34878D82A}">
                    <a16:rowId xmlns:a16="http://schemas.microsoft.com/office/drawing/2014/main" val="977995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3416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31">
            <a:extLst>
              <a:ext uri="{FF2B5EF4-FFF2-40B4-BE49-F238E27FC236}">
                <a16:creationId xmlns:a16="http://schemas.microsoft.com/office/drawing/2014/main" id="{B13EE355-0D4C-4D91-8AE1-2876567D1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47" name="Rectangle 33">
            <a:extLst>
              <a:ext uri="{FF2B5EF4-FFF2-40B4-BE49-F238E27FC236}">
                <a16:creationId xmlns:a16="http://schemas.microsoft.com/office/drawing/2014/main" id="{A01B9BFB-0E23-404F-936C-2681B3883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35">
            <a:extLst>
              <a:ext uri="{FF2B5EF4-FFF2-40B4-BE49-F238E27FC236}">
                <a16:creationId xmlns:a16="http://schemas.microsoft.com/office/drawing/2014/main" id="{CA188135-D6F0-4A77-85B9-2E45772B3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37">
            <a:extLst>
              <a:ext uri="{FF2B5EF4-FFF2-40B4-BE49-F238E27FC236}">
                <a16:creationId xmlns:a16="http://schemas.microsoft.com/office/drawing/2014/main" id="{8FB62CA7-7168-452A-8E46-BFE14ECFB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51FBF5-8DFF-FF4B-A388-FFFACD5F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graphicFrame>
        <p:nvGraphicFramePr>
          <p:cNvPr id="50" name="Content Placeholder 4">
            <a:extLst>
              <a:ext uri="{FF2B5EF4-FFF2-40B4-BE49-F238E27FC236}">
                <a16:creationId xmlns:a16="http://schemas.microsoft.com/office/drawing/2014/main" id="{B89C59D4-1F15-724E-B44E-FAE1BEDDC22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56869137"/>
              </p:ext>
            </p:extLst>
          </p:nvPr>
        </p:nvGraphicFramePr>
        <p:xfrm>
          <a:off x="1255059" y="2528047"/>
          <a:ext cx="9345473" cy="2937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5424">
                  <a:extLst>
                    <a:ext uri="{9D8B030D-6E8A-4147-A177-3AD203B41FA5}">
                      <a16:colId xmlns:a16="http://schemas.microsoft.com/office/drawing/2014/main" val="1134288756"/>
                    </a:ext>
                  </a:extLst>
                </a:gridCol>
                <a:gridCol w="1639607">
                  <a:extLst>
                    <a:ext uri="{9D8B030D-6E8A-4147-A177-3AD203B41FA5}">
                      <a16:colId xmlns:a16="http://schemas.microsoft.com/office/drawing/2014/main" val="2540005633"/>
                    </a:ext>
                  </a:extLst>
                </a:gridCol>
                <a:gridCol w="1596642">
                  <a:extLst>
                    <a:ext uri="{9D8B030D-6E8A-4147-A177-3AD203B41FA5}">
                      <a16:colId xmlns:a16="http://schemas.microsoft.com/office/drawing/2014/main" val="232350088"/>
                    </a:ext>
                  </a:extLst>
                </a:gridCol>
                <a:gridCol w="2209228">
                  <a:extLst>
                    <a:ext uri="{9D8B030D-6E8A-4147-A177-3AD203B41FA5}">
                      <a16:colId xmlns:a16="http://schemas.microsoft.com/office/drawing/2014/main" val="1894269592"/>
                    </a:ext>
                  </a:extLst>
                </a:gridCol>
                <a:gridCol w="1194572">
                  <a:extLst>
                    <a:ext uri="{9D8B030D-6E8A-4147-A177-3AD203B41FA5}">
                      <a16:colId xmlns:a16="http://schemas.microsoft.com/office/drawing/2014/main" val="1216948814"/>
                    </a:ext>
                  </a:extLst>
                </a:gridCol>
              </a:tblGrid>
              <a:tr h="32641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sng" strike="noStrike">
                          <a:effectLst/>
                        </a:rPr>
                        <a:t>Model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sng" strike="noStrike">
                          <a:effectLst/>
                        </a:rPr>
                        <a:t>Vectorizer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>
                          <a:effectLst/>
                        </a:rPr>
                        <a:t>Accuracy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204029"/>
                  </a:ext>
                </a:extLst>
              </a:tr>
              <a:tr h="326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Best Score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Train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Test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828855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Logistic Regression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0.695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0.8397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0.7026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extLst>
                  <a:ext uri="{0D108BD9-81ED-4DB2-BD59-A6C34878D82A}">
                    <a16:rowId xmlns:a16="http://schemas.microsoft.com/office/drawing/2014/main" val="3479595322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Hyperparameters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996689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Max Feature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1000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extLst>
                  <a:ext uri="{0D108BD9-81ED-4DB2-BD59-A6C34878D82A}">
                    <a16:rowId xmlns:a16="http://schemas.microsoft.com/office/drawing/2014/main" val="581939537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Max 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extLst>
                  <a:ext uri="{0D108BD9-81ED-4DB2-BD59-A6C34878D82A}">
                    <a16:rowId xmlns:a16="http://schemas.microsoft.com/office/drawing/2014/main" val="364302123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Min 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extLst>
                  <a:ext uri="{0D108BD9-81ED-4DB2-BD59-A6C34878D82A}">
                    <a16:rowId xmlns:a16="http://schemas.microsoft.com/office/drawing/2014/main" val="2576988737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N-gram Range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(1,1)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extLst>
                  <a:ext uri="{0D108BD9-81ED-4DB2-BD59-A6C34878D82A}">
                    <a16:rowId xmlns:a16="http://schemas.microsoft.com/office/drawing/2014/main" val="1546579668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Stop Words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205" marR="14205" marT="14205" marB="0" anchor="ctr"/>
                </a:tc>
                <a:extLst>
                  <a:ext uri="{0D108BD9-81ED-4DB2-BD59-A6C34878D82A}">
                    <a16:rowId xmlns:a16="http://schemas.microsoft.com/office/drawing/2014/main" val="26466121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778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13EE355-0D4C-4D91-8AE1-2876567D1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01B9BFB-0E23-404F-936C-2681B3883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188135-D6F0-4A77-85B9-2E45772B3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8FB62CA7-7168-452A-8E46-BFE14ECFB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E10BA9-C451-8B43-8CC0-DC57FFA1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Extremely Randomized Trees</a:t>
            </a:r>
          </a:p>
        </p:txBody>
      </p:sp>
      <p:graphicFrame>
        <p:nvGraphicFramePr>
          <p:cNvPr id="32" name="Content Placeholder 7">
            <a:extLst>
              <a:ext uri="{FF2B5EF4-FFF2-40B4-BE49-F238E27FC236}">
                <a16:creationId xmlns:a16="http://schemas.microsoft.com/office/drawing/2014/main" id="{52DACE77-A92B-9242-9502-E208C6CF97A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64228267"/>
              </p:ext>
            </p:extLst>
          </p:nvPr>
        </p:nvGraphicFramePr>
        <p:xfrm>
          <a:off x="1419460" y="2440603"/>
          <a:ext cx="9353079" cy="29377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0761">
                  <a:extLst>
                    <a:ext uri="{9D8B030D-6E8A-4147-A177-3AD203B41FA5}">
                      <a16:colId xmlns:a16="http://schemas.microsoft.com/office/drawing/2014/main" val="2149385464"/>
                    </a:ext>
                  </a:extLst>
                </a:gridCol>
                <a:gridCol w="1818228">
                  <a:extLst>
                    <a:ext uri="{9D8B030D-6E8A-4147-A177-3AD203B41FA5}">
                      <a16:colId xmlns:a16="http://schemas.microsoft.com/office/drawing/2014/main" val="2502473723"/>
                    </a:ext>
                  </a:extLst>
                </a:gridCol>
                <a:gridCol w="1860761">
                  <a:extLst>
                    <a:ext uri="{9D8B030D-6E8A-4147-A177-3AD203B41FA5}">
                      <a16:colId xmlns:a16="http://schemas.microsoft.com/office/drawing/2014/main" val="2903485250"/>
                    </a:ext>
                  </a:extLst>
                </a:gridCol>
                <a:gridCol w="2550219">
                  <a:extLst>
                    <a:ext uri="{9D8B030D-6E8A-4147-A177-3AD203B41FA5}">
                      <a16:colId xmlns:a16="http://schemas.microsoft.com/office/drawing/2014/main" val="543647794"/>
                    </a:ext>
                  </a:extLst>
                </a:gridCol>
                <a:gridCol w="1263110">
                  <a:extLst>
                    <a:ext uri="{9D8B030D-6E8A-4147-A177-3AD203B41FA5}">
                      <a16:colId xmlns:a16="http://schemas.microsoft.com/office/drawing/2014/main" val="2355425083"/>
                    </a:ext>
                  </a:extLst>
                </a:gridCol>
              </a:tblGrid>
              <a:tr h="32641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sng" strike="noStrike">
                          <a:effectLst/>
                        </a:rPr>
                        <a:t>Model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sng" strike="noStrike">
                          <a:effectLst/>
                        </a:rPr>
                        <a:t>Vectorizer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u="sng" strike="noStrike">
                          <a:effectLst/>
                        </a:rPr>
                        <a:t>Accuracy</a:t>
                      </a:r>
                      <a:endParaRPr lang="en-US" sz="1800" b="1" i="0" u="sng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174061"/>
                  </a:ext>
                </a:extLst>
              </a:tr>
              <a:tr h="3264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Best Score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Train</a:t>
                      </a:r>
                      <a:endParaRPr lang="en-US" sz="18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bg1"/>
                          </a:solidFill>
                          <a:effectLst/>
                        </a:rPr>
                        <a:t>Test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071135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Extra Trees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0.6787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0.8016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0.6965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extLst>
                  <a:ext uri="{0D108BD9-81ED-4DB2-BD59-A6C34878D82A}">
                    <a16:rowId xmlns:a16="http://schemas.microsoft.com/office/drawing/2014/main" val="1233225288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solidFill>
                            <a:schemeClr val="bg1"/>
                          </a:solidFill>
                          <a:effectLst/>
                        </a:rPr>
                        <a:t>Hyperparameters</a:t>
                      </a:r>
                      <a:endParaRPr lang="en-US" sz="18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3359287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Extra Trees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Max Depth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extLst>
                  <a:ext uri="{0D108BD9-81ED-4DB2-BD59-A6C34878D82A}">
                    <a16:rowId xmlns:a16="http://schemas.microsoft.com/office/drawing/2014/main" val="4077619928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Extra Trees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Estimators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extLst>
                  <a:ext uri="{0D108BD9-81ED-4DB2-BD59-A6C34878D82A}">
                    <a16:rowId xmlns:a16="http://schemas.microsoft.com/office/drawing/2014/main" val="586979288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Max Features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extLst>
                  <a:ext uri="{0D108BD9-81ED-4DB2-BD59-A6C34878D82A}">
                    <a16:rowId xmlns:a16="http://schemas.microsoft.com/office/drawing/2014/main" val="947136232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N-gram Range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(1,1)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extLst>
                  <a:ext uri="{0D108BD9-81ED-4DB2-BD59-A6C34878D82A}">
                    <a16:rowId xmlns:a16="http://schemas.microsoft.com/office/drawing/2014/main" val="4195825782"/>
                  </a:ext>
                </a:extLst>
              </a:tr>
              <a:tr h="326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 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TF-IDF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Stop Words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None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173" marR="14173" marT="14173" marB="0" anchor="ctr"/>
                </a:tc>
                <a:extLst>
                  <a:ext uri="{0D108BD9-81ED-4DB2-BD59-A6C34878D82A}">
                    <a16:rowId xmlns:a16="http://schemas.microsoft.com/office/drawing/2014/main" val="2549636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26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071A9-3348-B446-A6A5-C8F46360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3453-346B-934A-AC5A-9580BB975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r/</a:t>
            </a:r>
            <a:r>
              <a:rPr lang="en-US" dirty="0" err="1"/>
              <a:t>AskMen</a:t>
            </a:r>
            <a:r>
              <a:rPr lang="en-US" dirty="0"/>
              <a:t> or r/</a:t>
            </a:r>
            <a:r>
              <a:rPr lang="en-US" dirty="0" err="1"/>
              <a:t>AskWomen</a:t>
            </a:r>
            <a:r>
              <a:rPr lang="en-US" dirty="0"/>
              <a:t>? Don’t ask me!</a:t>
            </a:r>
          </a:p>
          <a:p>
            <a:r>
              <a:rPr lang="en-US" dirty="0"/>
              <a:t>Lots of common language and themes in these subreddits (more cleaning during pre-processing)</a:t>
            </a:r>
          </a:p>
          <a:p>
            <a:r>
              <a:rPr lang="en-US" dirty="0"/>
              <a:t>Models used are prone to overfitting with this data</a:t>
            </a:r>
          </a:p>
          <a:p>
            <a:r>
              <a:rPr lang="en-US" dirty="0"/>
              <a:t>Further fine tune hyperparameters</a:t>
            </a:r>
          </a:p>
          <a:p>
            <a:r>
              <a:rPr lang="en-US" dirty="0"/>
              <a:t>Experiment with other models</a:t>
            </a:r>
          </a:p>
          <a:p>
            <a:r>
              <a:rPr lang="en-US" dirty="0"/>
              <a:t>Using post titles is not enough - Incorporate more data (gather more observations; incorporate comments; use ‘body’ column)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641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1DAA8-4DB0-AA43-900F-CEAB56B3EC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2272E-6968-1247-AB42-66306CF27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02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4797-F5E6-9849-992A-80F20AD33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5380D-A14E-5D4C-A5B7-320F26628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linguistics researcher is interested in studying how people communicate in online forums. They have decided to look to Reddit – “the front page of the internet” – as a source for their investigation. They’ve identified two subreddits for analysis: r/</a:t>
            </a:r>
            <a:r>
              <a:rPr lang="en-US" dirty="0" err="1"/>
              <a:t>AskMen</a:t>
            </a:r>
            <a:r>
              <a:rPr lang="en-US" dirty="0"/>
              <a:t> and r/</a:t>
            </a:r>
            <a:r>
              <a:rPr lang="en-US" dirty="0" err="1"/>
              <a:t>AskWomen</a:t>
            </a:r>
            <a:r>
              <a:rPr lang="en-US" dirty="0"/>
              <a:t>. However, they lack the skills necessary to parse through the data quickly. They’ve hired a consulting firm to help with the project, with a goal of determining whether the language used in posts from each subreddit is sufficient to predict which subreddit a post comes from.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50AFF4-7BF1-544F-A779-9E6FC16628B1}"/>
              </a:ext>
            </a:extLst>
          </p:cNvPr>
          <p:cNvSpPr txBox="1"/>
          <p:nvPr/>
        </p:nvSpPr>
        <p:spPr>
          <a:xfrm>
            <a:off x="1130270" y="5466344"/>
            <a:ext cx="10308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Disclaimer: observations are posts from users of r/</a:t>
            </a:r>
            <a:r>
              <a:rPr lang="en-US" i="1" dirty="0" err="1"/>
              <a:t>AskMen</a:t>
            </a:r>
            <a:r>
              <a:rPr lang="en-US" i="1" dirty="0"/>
              <a:t> and r/</a:t>
            </a:r>
            <a:r>
              <a:rPr lang="en-US" i="1" dirty="0" err="1"/>
              <a:t>AskWomen</a:t>
            </a:r>
            <a:r>
              <a:rPr lang="en-US" i="1" dirty="0"/>
              <a:t>; we are not making assumptions or generalizations about genders. </a:t>
            </a:r>
          </a:p>
        </p:txBody>
      </p:sp>
    </p:spTree>
    <p:extLst>
      <p:ext uri="{BB962C8B-B14F-4D97-AF65-F5344CB8AC3E}">
        <p14:creationId xmlns:p14="http://schemas.microsoft.com/office/powerpoint/2010/main" val="2689503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B28F1-5D50-014C-8468-85D7BED22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6454-D02E-4444-8585-1F564DAF4F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5" y="1634814"/>
            <a:ext cx="4645152" cy="1438191"/>
          </a:xfrm>
        </p:spPr>
        <p:txBody>
          <a:bodyPr>
            <a:normAutofit fontScale="92500"/>
          </a:bodyPr>
          <a:lstStyle/>
          <a:p>
            <a:r>
              <a:rPr lang="en-US" dirty="0"/>
              <a:t>Python Reddit API Wrapper (PRAW)</a:t>
            </a:r>
          </a:p>
          <a:p>
            <a:r>
              <a:rPr lang="en-US" dirty="0"/>
              <a:t>Nearly 1,900 Observations from r/</a:t>
            </a:r>
            <a:r>
              <a:rPr lang="en-US" dirty="0" err="1"/>
              <a:t>AskWomen</a:t>
            </a:r>
            <a:r>
              <a:rPr lang="en-US" dirty="0"/>
              <a:t> and r/</a:t>
            </a:r>
            <a:r>
              <a:rPr lang="en-US" dirty="0" err="1"/>
              <a:t>AskMen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B27162F-2AD0-D947-90BB-488056234A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34178" y="2171700"/>
            <a:ext cx="2368669" cy="3287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9ED0C5-C2BA-8547-9EF2-96DD4534EA70}"/>
              </a:ext>
            </a:extLst>
          </p:cNvPr>
          <p:cNvSpPr txBox="1"/>
          <p:nvPr/>
        </p:nvSpPr>
        <p:spPr>
          <a:xfrm>
            <a:off x="6835708" y="5490660"/>
            <a:ext cx="27883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>
                <a:hlinkClick r:id="rId4"/>
              </a:rPr>
              <a:t>Image Source</a:t>
            </a:r>
            <a:r>
              <a:rPr lang="en-US" sz="1000" i="1" dirty="0"/>
              <a:t>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1DB6FC8-0683-9E42-B73F-6E381ED43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415365"/>
              </p:ext>
            </p:extLst>
          </p:nvPr>
        </p:nvGraphicFramePr>
        <p:xfrm>
          <a:off x="1129165" y="2958199"/>
          <a:ext cx="4645151" cy="29417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5466">
                  <a:extLst>
                    <a:ext uri="{9D8B030D-6E8A-4147-A177-3AD203B41FA5}">
                      <a16:colId xmlns:a16="http://schemas.microsoft.com/office/drawing/2014/main" val="658477510"/>
                    </a:ext>
                  </a:extLst>
                </a:gridCol>
                <a:gridCol w="976155">
                  <a:extLst>
                    <a:ext uri="{9D8B030D-6E8A-4147-A177-3AD203B41FA5}">
                      <a16:colId xmlns:a16="http://schemas.microsoft.com/office/drawing/2014/main" val="1507495416"/>
                    </a:ext>
                  </a:extLst>
                </a:gridCol>
                <a:gridCol w="1963530">
                  <a:extLst>
                    <a:ext uri="{9D8B030D-6E8A-4147-A177-3AD203B41FA5}">
                      <a16:colId xmlns:a16="http://schemas.microsoft.com/office/drawing/2014/main" val="3019636463"/>
                    </a:ext>
                  </a:extLst>
                </a:gridCol>
              </a:tblGrid>
              <a:tr h="2250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sng" strike="noStrike">
                          <a:solidFill>
                            <a:schemeClr val="bg1"/>
                          </a:solidFill>
                          <a:effectLst/>
                        </a:rPr>
                        <a:t>Feature</a:t>
                      </a:r>
                      <a:endParaRPr lang="en-US" sz="1200" b="1" i="0" u="sng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sng" strike="noStrike">
                          <a:solidFill>
                            <a:schemeClr val="bg1"/>
                          </a:solidFill>
                          <a:effectLst/>
                        </a:rPr>
                        <a:t>Data Type</a:t>
                      </a:r>
                      <a:endParaRPr lang="en-US" sz="1200" b="1" i="0" u="sng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sng" strike="noStrike" dirty="0">
                          <a:solidFill>
                            <a:schemeClr val="bg1"/>
                          </a:solidFill>
                          <a:effectLst/>
                        </a:rPr>
                        <a:t>Summary</a:t>
                      </a:r>
                      <a:endParaRPr lang="en-US" sz="1200" b="1" i="0" u="sng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0855113"/>
                  </a:ext>
                </a:extLst>
              </a:tr>
              <a:tr h="2250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title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Text for title of post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1627305"/>
                  </a:ext>
                </a:extLst>
              </a:tr>
              <a:tr h="4157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score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# Upvotes - # Downvotes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9285538"/>
                  </a:ext>
                </a:extLst>
              </a:tr>
              <a:tr h="2250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url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Url for specific post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68383090"/>
                  </a:ext>
                </a:extLst>
              </a:tr>
              <a:tr h="478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number of comments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Integer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How many comments on a post received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6991462"/>
                  </a:ext>
                </a:extLst>
              </a:tr>
              <a:tr h="478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created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Float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Timestamp for when item was posted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22867704"/>
                  </a:ext>
                </a:extLst>
              </a:tr>
              <a:tr h="41573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body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Object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Supporting text for post</a:t>
                      </a:r>
                    </a:p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(60% of posts were null)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79360957"/>
                  </a:ext>
                </a:extLst>
              </a:tr>
              <a:tr h="47833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subreddit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Integer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0 = r/</a:t>
                      </a:r>
                      <a:r>
                        <a:rPr lang="en-US" sz="1200" u="none" strike="noStrike" dirty="0" err="1">
                          <a:effectLst/>
                        </a:rPr>
                        <a:t>AskMen</a:t>
                      </a:r>
                      <a:r>
                        <a:rPr lang="en-US" sz="1200" u="none" strike="noStrike" dirty="0">
                          <a:effectLst/>
                        </a:rPr>
                        <a:t>;                     1 = r/</a:t>
                      </a:r>
                      <a:r>
                        <a:rPr lang="en-US" sz="1200" u="none" strike="noStrike" dirty="0" err="1">
                          <a:effectLst/>
                        </a:rPr>
                        <a:t>AskWomen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114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734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B22EA398-4374-4CF8-8C8E-B9D080968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A94FCAD-3B63-47CA-BA7E-CFC91327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9F0A52-8CBD-446F-8787-23B80892C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7F12F91-6DD5-4D95-9D16-82166B4C1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D9BD4C5-E14C-4118-B4AC-58F333137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911F3E-916D-4D3B-98D3-C95CC8D59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1B2F8-1F73-3044-BC87-3F7A7A7C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9" y="948706"/>
            <a:ext cx="3852444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r/</a:t>
            </a:r>
            <a:r>
              <a:rPr lang="en-US" dirty="0" err="1"/>
              <a:t>AskWomen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4E37BC5-00A0-483F-979D-31E45B8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6353" b="36564"/>
          <a:stretch/>
        </p:blipFill>
        <p:spPr>
          <a:xfrm>
            <a:off x="1125460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69823-4DA1-DB47-AF21-B6FF3734A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1030" y="2167151"/>
            <a:ext cx="3848478" cy="3299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https://www.reddit.com/r/AskWomen/</a:t>
            </a:r>
            <a:r>
              <a:rPr lang="en-US" dirty="0"/>
              <a:t> </a:t>
            </a:r>
          </a:p>
          <a:p>
            <a:r>
              <a:rPr lang="en-US" dirty="0"/>
              <a:t>Created July 17</a:t>
            </a:r>
            <a:r>
              <a:rPr lang="en-US" baseline="30000" dirty="0"/>
              <a:t>th</a:t>
            </a:r>
            <a:r>
              <a:rPr lang="en-US" dirty="0"/>
              <a:t>, 2010</a:t>
            </a:r>
          </a:p>
          <a:p>
            <a:r>
              <a:rPr lang="en-US" dirty="0"/>
              <a:t>Data based on 980 newest posts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4C24597-56DB-4434-9C96-A6EFBED54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1FD4DBC-70E9-45B8-A150-4AC655930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993800C4-339A-4A2F-911A-C60EBB49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B3567875-C28C-4FBA-A0CB-E7723516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099"/>
            <a:ext cx="5127476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F82D21-F983-9646-947F-C5C056672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6085" y="1192817"/>
            <a:ext cx="1967083" cy="3251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31D23-FEEB-3A49-A04C-1BD05F317B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4500" y="1192817"/>
            <a:ext cx="2914898" cy="386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2CF701-B445-274A-9FD0-87483D1A2A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5603" y="1743632"/>
            <a:ext cx="2328668" cy="263871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79A389A-CD5C-4F35-B1D7-03B0D9A05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BB6B45-BA85-4693-958D-E8D021EF1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36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22EA398-4374-4CF8-8C8E-B9D080968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A94FCAD-3B63-47CA-BA7E-CFC91327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F0A52-8CBD-446F-8787-23B80892C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7F12F91-6DD5-4D95-9D16-82166B4C1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D9BD4C5-E14C-4118-B4AC-58F333137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C911F3E-916D-4D3B-98D3-C95CC8D59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1B2F8-1F73-3044-BC87-3F7A7A7CC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029" y="948706"/>
            <a:ext cx="3852444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r/</a:t>
            </a:r>
            <a:r>
              <a:rPr lang="en-US" dirty="0" err="1"/>
              <a:t>AskMen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4E37BC5-00A0-483F-979D-31E45B843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66353" b="36564"/>
          <a:stretch/>
        </p:blipFill>
        <p:spPr>
          <a:xfrm>
            <a:off x="1125460" y="643464"/>
            <a:ext cx="3849624" cy="15544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69823-4DA1-DB47-AF21-B6FF3734A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1030" y="2167151"/>
            <a:ext cx="3848478" cy="32991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5"/>
              </a:rPr>
              <a:t>https://www.reddit.com/r/AskMen/</a:t>
            </a:r>
            <a:r>
              <a:rPr lang="en-US" dirty="0"/>
              <a:t> </a:t>
            </a:r>
          </a:p>
          <a:p>
            <a:r>
              <a:rPr lang="en-US" dirty="0"/>
              <a:t>Created August 30</a:t>
            </a:r>
            <a:r>
              <a:rPr lang="en-US" baseline="30000" dirty="0"/>
              <a:t>th</a:t>
            </a:r>
            <a:r>
              <a:rPr lang="en-US" dirty="0"/>
              <a:t>, 2010</a:t>
            </a:r>
          </a:p>
          <a:p>
            <a:r>
              <a:rPr lang="en-US" dirty="0"/>
              <a:t>Data based on 983 newest posts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C24597-56DB-4434-9C96-A6EFBED54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FD4DBC-70E9-45B8-A150-4AC655930E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93800C4-339A-4A2F-911A-C60EBB49A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B3567875-C28C-4FBA-A0CB-E7723516F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099"/>
            <a:ext cx="5127476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D0E137A-FB92-D548-829B-6CED9C792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953" y="996366"/>
            <a:ext cx="1543851" cy="41169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B69E1A-CA0F-4248-9B28-D1877A763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057" y="1176193"/>
            <a:ext cx="2413770" cy="6758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DFB60E-E39F-F54C-8040-B59D644E4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7266" y="2051142"/>
            <a:ext cx="2231351" cy="137785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79A389A-CD5C-4F35-B1D7-03B0D9A05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BB6B45-BA85-4693-958D-E8D021EF1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836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EA763-3732-3D4B-91D0-C6A798ED8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25 Most Commonly Used Words by Subreddit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3726B2-425A-3D4D-867F-19EEA6C3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7837" y="2009655"/>
            <a:ext cx="4645152" cy="80194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r/</a:t>
            </a:r>
            <a:r>
              <a:rPr lang="en-US" dirty="0" err="1">
                <a:solidFill>
                  <a:schemeClr val="tx1"/>
                </a:solidFill>
              </a:rPr>
              <a:t>AskMen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9064E7-3673-AF41-B930-390333F6CA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7817" y="2513848"/>
            <a:ext cx="5345192" cy="27380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6C9728-155D-2745-8F2A-CE108F8A14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57505" y="2009655"/>
            <a:ext cx="4645152" cy="802237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r/</a:t>
            </a:r>
            <a:r>
              <a:rPr lang="en-US" dirty="0" err="1">
                <a:solidFill>
                  <a:schemeClr val="tx1"/>
                </a:solidFill>
              </a:rPr>
              <a:t>AskWomen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EB3592-DFD3-394B-96BD-E8EE47F2BF5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213683" y="2513848"/>
            <a:ext cx="5332796" cy="273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0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C6715A-1C04-C247-923B-21FFE1A95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2" y="763101"/>
            <a:ext cx="4735441" cy="2599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FECF9-4DDF-BF40-94B4-BABC758AF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357" y="763100"/>
            <a:ext cx="4735441" cy="2599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FBAFB9-D087-6141-8529-96F8E9F6B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091" y="3289859"/>
            <a:ext cx="5109818" cy="2805040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47CDBCE-47D3-8C45-91ED-992194EC27DB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2604882" y="3756170"/>
            <a:ext cx="1402518" cy="46990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2B12270-2086-2748-9B50-B6638BC046A4}"/>
              </a:ext>
            </a:extLst>
          </p:cNvPr>
          <p:cNvCxnSpPr>
            <a:cxnSpLocks/>
            <a:endCxn id="7" idx="3"/>
          </p:cNvCxnSpPr>
          <p:nvPr/>
        </p:nvCxnSpPr>
        <p:spPr>
          <a:xfrm rot="5400000">
            <a:off x="8184601" y="3756170"/>
            <a:ext cx="1402518" cy="4699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17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E17EE-B4C9-8447-8E5A-42F82D29D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52" y="958038"/>
            <a:ext cx="9605635" cy="572588"/>
          </a:xfrm>
        </p:spPr>
        <p:txBody>
          <a:bodyPr>
            <a:normAutofit/>
          </a:bodyPr>
          <a:lstStyle/>
          <a:p>
            <a:r>
              <a:rPr lang="en-US" dirty="0"/>
              <a:t>25 Most Common Bigrams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A569F7A-5AE2-7148-9C74-99A068FA2D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8984" y="1459564"/>
            <a:ext cx="5072669" cy="469720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F2C79B9-3BCE-3F42-B097-42C2B224DA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00348" y="1459565"/>
            <a:ext cx="5195271" cy="4697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78502B0-022B-644A-8AF1-2040F110A459}"/>
              </a:ext>
            </a:extLst>
          </p:cNvPr>
          <p:cNvSpPr/>
          <p:nvPr/>
        </p:nvSpPr>
        <p:spPr>
          <a:xfrm>
            <a:off x="849664" y="2492346"/>
            <a:ext cx="388417" cy="97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B972DE-ED49-B841-B54B-10FE4C6A451C}"/>
              </a:ext>
            </a:extLst>
          </p:cNvPr>
          <p:cNvSpPr/>
          <p:nvPr/>
        </p:nvSpPr>
        <p:spPr>
          <a:xfrm>
            <a:off x="7054906" y="1869260"/>
            <a:ext cx="388417" cy="1051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7D4354-5FEE-EA48-961F-5B3DD9DCD345}"/>
              </a:ext>
            </a:extLst>
          </p:cNvPr>
          <p:cNvSpPr/>
          <p:nvPr/>
        </p:nvSpPr>
        <p:spPr>
          <a:xfrm>
            <a:off x="781746" y="2032152"/>
            <a:ext cx="456335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DAD7CE-AAE2-7447-9288-9E603110A292}"/>
              </a:ext>
            </a:extLst>
          </p:cNvPr>
          <p:cNvSpPr/>
          <p:nvPr/>
        </p:nvSpPr>
        <p:spPr>
          <a:xfrm>
            <a:off x="6986988" y="3564311"/>
            <a:ext cx="456335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0316A2B-B252-8747-976D-CC70D64D93A9}"/>
              </a:ext>
            </a:extLst>
          </p:cNvPr>
          <p:cNvSpPr/>
          <p:nvPr/>
        </p:nvSpPr>
        <p:spPr>
          <a:xfrm>
            <a:off x="781745" y="2193557"/>
            <a:ext cx="456335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015818-B677-594D-8366-540964519AA8}"/>
              </a:ext>
            </a:extLst>
          </p:cNvPr>
          <p:cNvSpPr/>
          <p:nvPr/>
        </p:nvSpPr>
        <p:spPr>
          <a:xfrm>
            <a:off x="6986988" y="4474598"/>
            <a:ext cx="456335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601EFB-9B10-1C43-8D05-48BB8CBEBE2F}"/>
              </a:ext>
            </a:extLst>
          </p:cNvPr>
          <p:cNvSpPr/>
          <p:nvPr/>
        </p:nvSpPr>
        <p:spPr>
          <a:xfrm>
            <a:off x="674717" y="2653751"/>
            <a:ext cx="563363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6B744C-3E54-4940-AD1D-1609F03CF2F5}"/>
              </a:ext>
            </a:extLst>
          </p:cNvPr>
          <p:cNvSpPr/>
          <p:nvPr/>
        </p:nvSpPr>
        <p:spPr>
          <a:xfrm>
            <a:off x="6879960" y="4634951"/>
            <a:ext cx="563363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FA95AD-77EB-D144-A957-DD412A82153B}"/>
              </a:ext>
            </a:extLst>
          </p:cNvPr>
          <p:cNvSpPr/>
          <p:nvPr/>
        </p:nvSpPr>
        <p:spPr>
          <a:xfrm>
            <a:off x="781745" y="2952976"/>
            <a:ext cx="456334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26F37C-4890-1A40-9B6F-C138665C6A39}"/>
              </a:ext>
            </a:extLst>
          </p:cNvPr>
          <p:cNvSpPr/>
          <p:nvPr/>
        </p:nvSpPr>
        <p:spPr>
          <a:xfrm>
            <a:off x="6986988" y="3854848"/>
            <a:ext cx="456334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6C02C8-24D7-F340-A14F-58927A1A2E46}"/>
              </a:ext>
            </a:extLst>
          </p:cNvPr>
          <p:cNvSpPr/>
          <p:nvPr/>
        </p:nvSpPr>
        <p:spPr>
          <a:xfrm>
            <a:off x="781745" y="3251330"/>
            <a:ext cx="456334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6CDB89-3E2B-1442-A9D6-ECDD9C0C6D80}"/>
              </a:ext>
            </a:extLst>
          </p:cNvPr>
          <p:cNvSpPr/>
          <p:nvPr/>
        </p:nvSpPr>
        <p:spPr>
          <a:xfrm>
            <a:off x="6986988" y="2788691"/>
            <a:ext cx="456334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DC015B2-CC6E-B348-804F-D83D431E6B17}"/>
              </a:ext>
            </a:extLst>
          </p:cNvPr>
          <p:cNvSpPr/>
          <p:nvPr/>
        </p:nvSpPr>
        <p:spPr>
          <a:xfrm>
            <a:off x="781745" y="3096964"/>
            <a:ext cx="456334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ECBE82-DA0D-004F-B01E-AE82DCEE7456}"/>
              </a:ext>
            </a:extLst>
          </p:cNvPr>
          <p:cNvSpPr/>
          <p:nvPr/>
        </p:nvSpPr>
        <p:spPr>
          <a:xfrm>
            <a:off x="6986988" y="3243190"/>
            <a:ext cx="456334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B8DEC6-8200-AB4A-80CE-798D610FAAED}"/>
              </a:ext>
            </a:extLst>
          </p:cNvPr>
          <p:cNvSpPr/>
          <p:nvPr/>
        </p:nvSpPr>
        <p:spPr>
          <a:xfrm>
            <a:off x="781745" y="3712111"/>
            <a:ext cx="456334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5F79E5-FA5C-A740-AFAB-39125E24D950}"/>
              </a:ext>
            </a:extLst>
          </p:cNvPr>
          <p:cNvSpPr/>
          <p:nvPr/>
        </p:nvSpPr>
        <p:spPr>
          <a:xfrm>
            <a:off x="6986988" y="2952976"/>
            <a:ext cx="456334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95AB6A9-8444-C948-B845-A75A7326B945}"/>
              </a:ext>
            </a:extLst>
          </p:cNvPr>
          <p:cNvSpPr/>
          <p:nvPr/>
        </p:nvSpPr>
        <p:spPr>
          <a:xfrm>
            <a:off x="849663" y="5547654"/>
            <a:ext cx="388415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FE6479-BD84-EB4D-ABFF-F272539315BA}"/>
              </a:ext>
            </a:extLst>
          </p:cNvPr>
          <p:cNvSpPr/>
          <p:nvPr/>
        </p:nvSpPr>
        <p:spPr>
          <a:xfrm>
            <a:off x="7054906" y="2028577"/>
            <a:ext cx="388415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99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B2376-5701-EE4D-B429-435A267CC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25 Most Common Trigrams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E4448A1-BF87-ED41-BAE2-C9DD027E99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9958" y="1490870"/>
            <a:ext cx="5492094" cy="462452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176580-A0EE-794A-8A86-51AD53522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09949" y="1490870"/>
            <a:ext cx="5650521" cy="462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34D43E-DFAF-884D-A7EF-B5D3D0BE6778}"/>
              </a:ext>
            </a:extLst>
          </p:cNvPr>
          <p:cNvSpPr/>
          <p:nvPr/>
        </p:nvSpPr>
        <p:spPr>
          <a:xfrm>
            <a:off x="809203" y="1921289"/>
            <a:ext cx="704008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A11CEE-1424-8445-9CCB-06AC26CA6740}"/>
              </a:ext>
            </a:extLst>
          </p:cNvPr>
          <p:cNvSpPr/>
          <p:nvPr/>
        </p:nvSpPr>
        <p:spPr>
          <a:xfrm>
            <a:off x="7007703" y="2654188"/>
            <a:ext cx="751211" cy="106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0C7D62-5689-2B4D-B041-9A40BE4FC829}"/>
              </a:ext>
            </a:extLst>
          </p:cNvPr>
          <p:cNvSpPr/>
          <p:nvPr/>
        </p:nvSpPr>
        <p:spPr>
          <a:xfrm>
            <a:off x="873940" y="2351708"/>
            <a:ext cx="609116" cy="96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A7DC8B-186E-8B4D-BB60-089F7BBBC464}"/>
              </a:ext>
            </a:extLst>
          </p:cNvPr>
          <p:cNvSpPr/>
          <p:nvPr/>
        </p:nvSpPr>
        <p:spPr>
          <a:xfrm>
            <a:off x="7218096" y="3245267"/>
            <a:ext cx="540818" cy="106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8427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861</Words>
  <Application>Microsoft Macintosh PowerPoint</Application>
  <PresentationFormat>Widescreen</PresentationFormat>
  <Paragraphs>220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Century Gothic</vt:lpstr>
      <vt:lpstr>Gallery</vt:lpstr>
      <vt:lpstr>Modeling with NLP Using Text Data from Reddit</vt:lpstr>
      <vt:lpstr>Problem Statement</vt:lpstr>
      <vt:lpstr>Collecting the Data</vt:lpstr>
      <vt:lpstr>r/AskWomen</vt:lpstr>
      <vt:lpstr>r/AskMen</vt:lpstr>
      <vt:lpstr>25 Most Commonly Used Words by Subreddit</vt:lpstr>
      <vt:lpstr>PowerPoint Presentation</vt:lpstr>
      <vt:lpstr>25 Most Common Bigrams</vt:lpstr>
      <vt:lpstr>25 Most Common Trigrams</vt:lpstr>
      <vt:lpstr>Numeric Variables</vt:lpstr>
      <vt:lpstr>Modeling</vt:lpstr>
      <vt:lpstr>Logistic Regression</vt:lpstr>
      <vt:lpstr>Extremely Randomized Trees</vt:lpstr>
      <vt:lpstr>Conclusion &amp; Recommendations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with NLP Using Text Data from Reddit</dc:title>
  <dc:creator>Matthew Williams</dc:creator>
  <cp:lastModifiedBy>Matthew Williams</cp:lastModifiedBy>
  <cp:revision>14</cp:revision>
  <dcterms:created xsi:type="dcterms:W3CDTF">2020-07-24T12:58:07Z</dcterms:created>
  <dcterms:modified xsi:type="dcterms:W3CDTF">2020-07-24T18:10:59Z</dcterms:modified>
</cp:coreProperties>
</file>